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19"/>
  </p:notesMasterIdLst>
  <p:sldIdLst>
    <p:sldId id="276" r:id="rId6"/>
    <p:sldId id="278" r:id="rId7"/>
    <p:sldId id="281" r:id="rId8"/>
    <p:sldId id="280" r:id="rId9"/>
    <p:sldId id="282" r:id="rId10"/>
    <p:sldId id="283" r:id="rId11"/>
    <p:sldId id="284" r:id="rId12"/>
    <p:sldId id="285" r:id="rId13"/>
    <p:sldId id="286" r:id="rId14"/>
    <p:sldId id="279" r:id="rId15"/>
    <p:sldId id="287" r:id="rId16"/>
    <p:sldId id="288" r:id="rId17"/>
    <p:sldId id="26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31.10.2022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4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Einsetzen von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(5.8.1) ergibt folgende Gleichungen: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(5.3) in (5.2)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4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197" b="-10967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4098" r="-2515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34906" r="-25150" b="-35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28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2791" r="-25150" b="-341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48529" r="-25150" b="-3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2727" r="-25150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33621" r="-25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037168851"/>
                  </p:ext>
                </p:extLst>
              </p:nvPr>
            </p:nvGraphicFramePr>
            <p:xfrm>
              <a:off x="406396" y="2061337"/>
              <a:ext cx="11377091" cy="33162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+mn-lt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+mn-lt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+mn-lt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+mn-lt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+mn-lt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+mn-lt"/>
                                                          <a:ea typeface="+mn-ea"/>
                                                          <a:cs typeface="+mn-cs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ea typeface="+mn-ea"/>
                              <a:cs typeface="+mn-cs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  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 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037168851"/>
                  </p:ext>
                </p:extLst>
              </p:nvPr>
            </p:nvGraphicFramePr>
            <p:xfrm>
              <a:off x="406396" y="2061337"/>
              <a:ext cx="11377091" cy="331628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381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0164" r="-25134" b="-6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83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0952" r="-25134" b="-506349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3443" r="-25134" b="-422951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3443" r="-2513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3443" r="-25134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93443" r="-25134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 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en-US" dirty="0" err="1"/>
              <a:t>Modellbildung</a:t>
            </a:r>
            <a:r>
              <a:rPr lang="en-US" dirty="0"/>
              <a:t> und Simulation </a:t>
            </a:r>
            <a:r>
              <a:rPr lang="en-US" dirty="0" err="1"/>
              <a:t>eines</a:t>
            </a:r>
            <a:r>
              <a:rPr lang="en-US" dirty="0"/>
              <a:t> 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Roboters</a:t>
            </a:r>
            <a:endParaRPr lang="en-US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762851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92004"/>
                  </p:ext>
                </p:extLst>
              </p:nvPr>
            </p:nvGraphicFramePr>
            <p:xfrm>
              <a:off x="780360" y="2204273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92004"/>
                  </p:ext>
                </p:extLst>
              </p:nvPr>
            </p:nvGraphicFramePr>
            <p:xfrm>
              <a:off x="780360" y="2204273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58586" r="-186784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58586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158586" r="-18678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158586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0072586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0072586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304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304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0408" r="-28130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220408" r="-100000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220408" b="-120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3711" r="-281304" b="-21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323711" r="-100000" b="-21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323711" b="-21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90426" r="-281739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90426" r="-100000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90426" b="-363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213095" r="-28173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213095" r="-1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213095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309412" r="-281739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309412" r="-100000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309412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414286" r="-281739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414286" r="-100000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414286" b="-105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508235" r="-281739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508235" r="-100000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508235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44" y="2252183"/>
            <a:ext cx="3796107" cy="36590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48406"/>
                  </p:ext>
                </p:extLst>
              </p:nvPr>
            </p:nvGraphicFramePr>
            <p:xfrm>
              <a:off x="406397" y="3729539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48406"/>
                  </p:ext>
                </p:extLst>
              </p:nvPr>
            </p:nvGraphicFramePr>
            <p:xfrm>
              <a:off x="406397" y="3729539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57303" r="-263456" b="-180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157303" r="-23077" b="-180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32222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332222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774245"/>
                  </p:ext>
                </p:extLst>
              </p:nvPr>
            </p:nvGraphicFramePr>
            <p:xfrm>
              <a:off x="406397" y="2517296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384915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771958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2560547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750319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774245"/>
                  </p:ext>
                </p:extLst>
              </p:nvPr>
            </p:nvGraphicFramePr>
            <p:xfrm>
              <a:off x="406397" y="2517296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384915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771958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2560547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750319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4118" r="-170918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3040" t="-74118" r="-29216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684" r="-11111" b="-1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333" r="-11111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en-US" sz="16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acc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1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</a:t>
                </a:r>
                <a:endParaRPr lang="en-US" sz="16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i="1"/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de-DE" i="1"/>
                                    <m:t>𝑢</m:t>
                                  </m:r>
                                </m:e>
                                <m:sub>
                                  <m:r>
                                    <a:rPr lang="de-DE" i="1"/>
                                    <m:t>1</m:t>
                                  </m:r>
                                </m:sub>
                              </m:sSub>
                              <m:r>
                                <a:rPr lang="de-DE" i="1"/>
                                <m:t>−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de-DE" i="1"/>
                                    <m:t>𝑢</m:t>
                                  </m:r>
                                </m:e>
                                <m:sub>
                                  <m:r>
                                    <a:rPr lang="de-DE" i="1"/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de-DE" i="1"/>
                                    <m:t>𝑢</m:t>
                                  </m:r>
                                </m:e>
                                <m:sub>
                                  <m:r>
                                    <a:rPr lang="de-DE" i="1"/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blipFill>
                <a:blip r:embed="rId4"/>
                <a:stretch>
                  <a:fillRect l="-314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1208</Words>
  <Application>Microsoft Office PowerPoint</Application>
  <PresentationFormat>Widescreen</PresentationFormat>
  <Paragraphs>215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  Bewegungsgleichung</vt:lpstr>
      <vt:lpstr>5. Aufgabe zur Vorabgabe </vt:lpstr>
      <vt:lpstr>5. Aufgabe zur Vorabgabe 5.1 Stationärer Zustand</vt:lpstr>
      <vt:lpstr>4. Modellbildung 4.5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21</cp:revision>
  <dcterms:created xsi:type="dcterms:W3CDTF">2022-04-09T09:06:39Z</dcterms:created>
  <dcterms:modified xsi:type="dcterms:W3CDTF">2022-10-31T14:15:38Z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